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2" r:id="rId5"/>
    <p:sldId id="273" r:id="rId6"/>
    <p:sldId id="283" r:id="rId7"/>
    <p:sldId id="284" r:id="rId8"/>
    <p:sldId id="278" r:id="rId9"/>
    <p:sldId id="279" r:id="rId10"/>
    <p:sldId id="263" r:id="rId11"/>
    <p:sldId id="264" r:id="rId12"/>
    <p:sldId id="280" r:id="rId13"/>
    <p:sldId id="270" r:id="rId14"/>
    <p:sldId id="265" r:id="rId15"/>
    <p:sldId id="267" r:id="rId16"/>
    <p:sldId id="266" r:id="rId17"/>
    <p:sldId id="268" r:id="rId18"/>
    <p:sldId id="269" r:id="rId19"/>
    <p:sldId id="271" r:id="rId20"/>
    <p:sldId id="281" r:id="rId21"/>
    <p:sldId id="274" r:id="rId22"/>
    <p:sldId id="277" r:id="rId23"/>
    <p:sldId id="276" r:id="rId24"/>
    <p:sldId id="275" r:id="rId25"/>
    <p:sldId id="26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CA12-C4C5-42C1-B57D-1096945516C4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C5C3-4CC6-449A-B452-F2EA61340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5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CA12-C4C5-42C1-B57D-1096945516C4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C5C3-4CC6-449A-B452-F2EA61340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413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CA12-C4C5-42C1-B57D-1096945516C4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C5C3-4CC6-449A-B452-F2EA61340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500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CA12-C4C5-42C1-B57D-1096945516C4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C5C3-4CC6-449A-B452-F2EA61340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64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CA12-C4C5-42C1-B57D-1096945516C4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C5C3-4CC6-449A-B452-F2EA61340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92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CA12-C4C5-42C1-B57D-1096945516C4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C5C3-4CC6-449A-B452-F2EA61340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68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CA12-C4C5-42C1-B57D-1096945516C4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C5C3-4CC6-449A-B452-F2EA61340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208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CA12-C4C5-42C1-B57D-1096945516C4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C5C3-4CC6-449A-B452-F2EA61340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994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CA12-C4C5-42C1-B57D-1096945516C4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C5C3-4CC6-449A-B452-F2EA61340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4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CA12-C4C5-42C1-B57D-1096945516C4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C5C3-4CC6-449A-B452-F2EA61340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176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CA12-C4C5-42C1-B57D-1096945516C4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C5C3-4CC6-449A-B452-F2EA61340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88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ACA12-C4C5-42C1-B57D-1096945516C4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CC5C3-4CC6-449A-B452-F2EA61340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5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vovk-krasnoznamensksh4.edumsko.ru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9CF00-200F-4995-A125-D0A1E8FCC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266" y="1641652"/>
            <a:ext cx="7772400" cy="2387600"/>
          </a:xfrm>
        </p:spPr>
        <p:txBody>
          <a:bodyPr>
            <a:noAutofit/>
          </a:bodyPr>
          <a:lstStyle/>
          <a:p>
            <a:r>
              <a:rPr lang="ru-RU" sz="4400" b="1" i="1" dirty="0">
                <a:solidFill>
                  <a:srgbClr val="993300"/>
                </a:solidFill>
              </a:rPr>
              <a:t>Метод самостоятельной познавательной деятельности обучающихся на уроках родного (русского) языка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1A3F4D-9EC9-424A-A85B-6E3FD406B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8466" y="5054511"/>
            <a:ext cx="6858000" cy="1655762"/>
          </a:xfrm>
        </p:spPr>
        <p:txBody>
          <a:bodyPr/>
          <a:lstStyle/>
          <a:p>
            <a:r>
              <a:rPr lang="ru-RU" dirty="0"/>
              <a:t>Вовк С.М., учитель русского языка и литературы МБОУ СОШ №4 с УИОП им. </a:t>
            </a:r>
            <a:r>
              <a:rPr lang="ru-RU" dirty="0" err="1"/>
              <a:t>Г.К.Жукова</a:t>
            </a:r>
            <a:r>
              <a:rPr lang="ru-RU" dirty="0"/>
              <a:t> </a:t>
            </a:r>
            <a:r>
              <a:rPr lang="ru-RU" dirty="0" err="1"/>
              <a:t>г.о.Краснознаменск</a:t>
            </a:r>
            <a:r>
              <a:rPr lang="ru-RU" dirty="0"/>
              <a:t> Московской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17746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E50EDB-AE4E-44DA-874F-08C2C955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0062"/>
            <a:ext cx="78867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993300"/>
                </a:solidFill>
              </a:rPr>
              <a:t>Фразеология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7C912A-13E8-4B67-8085-60C3726AA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Фразеологический материал позволяет раскрыть духовно-нравственный облик русского народа, с их помощью учащиеся лучше понимают его традиции. </a:t>
            </a:r>
          </a:p>
          <a:p>
            <a:r>
              <a:rPr lang="ru-RU" dirty="0"/>
              <a:t>Уроки с использованием фразеологического материала помогут учителю в развитии внимательного отношения к родному слову, в формировании языкового чутья, а самое главное в воспитании патриотических чувств необходимых будущему гражданину России.</a:t>
            </a:r>
          </a:p>
        </p:txBody>
      </p:sp>
    </p:spTree>
    <p:extLst>
      <p:ext uri="{BB962C8B-B14F-4D97-AF65-F5344CB8AC3E}">
        <p14:creationId xmlns:p14="http://schemas.microsoft.com/office/powerpoint/2010/main" val="1921448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B6F99-CCA4-4AE6-951F-4321F6CB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81"/>
            <a:ext cx="78867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993300"/>
                </a:solidFill>
              </a:rPr>
              <a:t>Формы самостоятельной работы по теме «Фразеология»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A89186-98B5-4EED-BCB8-BBD35FA5F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644" y="2248552"/>
            <a:ext cx="6178550" cy="456635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Подготовка сообщения «История фразеологизма» </a:t>
            </a:r>
          </a:p>
          <a:p>
            <a:r>
              <a:rPr lang="ru-RU" dirty="0"/>
              <a:t>Проект «Источник фразеологизмов – профессиональная речь…»</a:t>
            </a:r>
          </a:p>
          <a:p>
            <a:r>
              <a:rPr lang="ru-RU" dirty="0"/>
              <a:t>Игра «Собери человечка из фразеологизмов» </a:t>
            </a:r>
          </a:p>
          <a:p>
            <a:r>
              <a:rPr lang="ru-RU" dirty="0"/>
              <a:t>Групповая работа «Найди фразеологизмы в тексте» </a:t>
            </a:r>
          </a:p>
          <a:p>
            <a:r>
              <a:rPr lang="ru-RU" dirty="0"/>
              <a:t>Лексическое ателье «Починка фразеологизмов» </a:t>
            </a:r>
          </a:p>
          <a:p>
            <a:r>
              <a:rPr lang="ru-RU" dirty="0"/>
              <a:t>Кроссворды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112238-C44B-45B4-80CD-62CA106DF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87" t="7975" r="22346" b="9457"/>
          <a:stretch/>
        </p:blipFill>
        <p:spPr>
          <a:xfrm>
            <a:off x="6547554" y="2040644"/>
            <a:ext cx="2323082" cy="21155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785127-15EA-4821-B02B-B1EB9A5C7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82" t="10939" r="19630" b="5704"/>
          <a:stretch/>
        </p:blipFill>
        <p:spPr>
          <a:xfrm>
            <a:off x="5399787" y="4262526"/>
            <a:ext cx="2987858" cy="2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00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35809-055D-4CDB-8ACB-D22965229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84" y="789609"/>
            <a:ext cx="494696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993300"/>
                </a:solidFill>
              </a:rPr>
              <a:t>Игра «Собери человечка из фразеологизмов»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72D8DD-9E65-429D-B157-E552E32D9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9030" t="9412" r="19354" b="7569"/>
          <a:stretch/>
        </p:blipFill>
        <p:spPr>
          <a:xfrm>
            <a:off x="2642483" y="2070036"/>
            <a:ext cx="2467772" cy="2166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CC7A2D-9A31-4309-BA5A-4FDBF807F5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95" t="8370" r="17160" b="6100"/>
          <a:stretch/>
        </p:blipFill>
        <p:spPr>
          <a:xfrm>
            <a:off x="304738" y="2053375"/>
            <a:ext cx="2223974" cy="21836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722CEF-BA49-4F59-B25F-FB53E2C431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65" t="7383" r="16544" b="9655"/>
          <a:stretch/>
        </p:blipFill>
        <p:spPr>
          <a:xfrm>
            <a:off x="2484407" y="4378071"/>
            <a:ext cx="2779216" cy="2291104"/>
          </a:xfrm>
          <a:prstGeom prst="rect">
            <a:avLst/>
          </a:prstGeom>
        </p:spPr>
      </p:pic>
      <p:pic>
        <p:nvPicPr>
          <p:cNvPr id="3" name="2021-10-14 12-42-13">
            <a:hlinkClick r:id="" action="ppaction://media"/>
            <a:extLst>
              <a:ext uri="{FF2B5EF4-FFF2-40B4-BE49-F238E27FC236}">
                <a16:creationId xmlns:a16="http://schemas.microsoft.com/office/drawing/2014/main" id="{D4A9E427-AE26-43B5-8BF3-0F2B537B0C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4306413" y="2325151"/>
            <a:ext cx="5802047" cy="32636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A63B58-2B27-4A55-97CB-AED245C27E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073" t="14493" r="29741" b="15064"/>
          <a:stretch/>
        </p:blipFill>
        <p:spPr>
          <a:xfrm>
            <a:off x="315777" y="4378071"/>
            <a:ext cx="1987156" cy="229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3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F117F-9F21-4C84-87F7-4CD963AFE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8002"/>
            <a:ext cx="78867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993300"/>
                </a:solidFill>
              </a:rPr>
              <a:t>Переход из прилагательных в существительные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4C295D-D94B-4BB8-8E71-6B7F9A043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1" t="11389" r="5185" b="9259"/>
          <a:stretch/>
        </p:blipFill>
        <p:spPr>
          <a:xfrm>
            <a:off x="812371" y="2235200"/>
            <a:ext cx="7702979" cy="45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7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0FB02D-EAF8-4C27-B9F8-9F93FD772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1" t="9556" r="12222" b="5506"/>
          <a:stretch/>
        </p:blipFill>
        <p:spPr>
          <a:xfrm>
            <a:off x="165805" y="866892"/>
            <a:ext cx="4406195" cy="33123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DEBE89-5565-4DDA-9469-D3FE2B5A3C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45" t="8173" r="30000" b="6296"/>
          <a:stretch/>
        </p:blipFill>
        <p:spPr>
          <a:xfrm>
            <a:off x="5280627" y="1106312"/>
            <a:ext cx="3697568" cy="52493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F7FC0D-AD93-4D05-9CC6-3E7D0CF8A7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94" t="18049" r="8642" b="6691"/>
          <a:stretch/>
        </p:blipFill>
        <p:spPr>
          <a:xfrm>
            <a:off x="830641" y="4179242"/>
            <a:ext cx="4337555" cy="252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8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0F7B396-F008-4A1E-88A6-F90FEA9CB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1515" t="8364" r="28597" b="4205"/>
          <a:stretch/>
        </p:blipFill>
        <p:spPr>
          <a:xfrm>
            <a:off x="4955079" y="2143565"/>
            <a:ext cx="3409988" cy="46714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04099F-E53B-4379-AB27-AEAD0DC664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05" t="29856" r="29750" b="6116"/>
          <a:stretch/>
        </p:blipFill>
        <p:spPr>
          <a:xfrm>
            <a:off x="315397" y="2143565"/>
            <a:ext cx="4121136" cy="4512613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302A287-6440-4007-9028-C7568D1D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8002"/>
            <a:ext cx="78867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993300"/>
                </a:solidFill>
              </a:rPr>
              <a:t>Переход из прилагательных в существительные </a:t>
            </a:r>
          </a:p>
        </p:txBody>
      </p:sp>
    </p:spTree>
    <p:extLst>
      <p:ext uri="{BB962C8B-B14F-4D97-AF65-F5344CB8AC3E}">
        <p14:creationId xmlns:p14="http://schemas.microsoft.com/office/powerpoint/2010/main" val="2216842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03DCB0B3-1E59-44AA-BBC3-A4EA3D81A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47" t="10450" r="4558" b="9125"/>
          <a:stretch/>
        </p:blipFill>
        <p:spPr>
          <a:xfrm>
            <a:off x="4572000" y="1091942"/>
            <a:ext cx="4436534" cy="25143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F771C7-7ACB-4227-9FF8-7880B43260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16074" r="12840" b="4914"/>
          <a:stretch/>
        </p:blipFill>
        <p:spPr>
          <a:xfrm>
            <a:off x="387524" y="1080307"/>
            <a:ext cx="3834520" cy="25794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7AA3F2-783F-452A-B43E-B71FA4E16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91" t="9161" r="10864" b="6888"/>
          <a:stretch/>
        </p:blipFill>
        <p:spPr>
          <a:xfrm>
            <a:off x="4707466" y="3880373"/>
            <a:ext cx="4436534" cy="29776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B38BB9-4634-4626-80D9-FA5D6D7704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50" t="8766" r="10740" b="7086"/>
          <a:stretch/>
        </p:blipFill>
        <p:spPr>
          <a:xfrm>
            <a:off x="387524" y="4073356"/>
            <a:ext cx="3834520" cy="26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96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E5FBBA-5E2B-4922-954B-B799D0522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87" t="10451" r="11409" b="6789"/>
          <a:stretch/>
        </p:blipFill>
        <p:spPr>
          <a:xfrm>
            <a:off x="3727096" y="1046077"/>
            <a:ext cx="5068713" cy="36011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B8A569-BF73-4265-A0AD-C269EA919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9583" r="4075" b="15580"/>
          <a:stretch/>
        </p:blipFill>
        <p:spPr>
          <a:xfrm>
            <a:off x="3318933" y="4835085"/>
            <a:ext cx="4293305" cy="19536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4E7041-C690-4FB8-BA8F-46FCC6C52E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10" t="7986" r="30123" b="4913"/>
          <a:stretch/>
        </p:blipFill>
        <p:spPr>
          <a:xfrm>
            <a:off x="348191" y="1046077"/>
            <a:ext cx="2835276" cy="457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23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2EFD1B-A939-42C0-ADA9-A78397E13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40" t="8765" r="29136" b="4914"/>
          <a:stretch/>
        </p:blipFill>
        <p:spPr>
          <a:xfrm>
            <a:off x="416733" y="962377"/>
            <a:ext cx="4155267" cy="58956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DA9C95-0B93-4E00-AC41-1D0B10562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 t="8765" r="27037" b="4914"/>
          <a:stretch/>
        </p:blipFill>
        <p:spPr>
          <a:xfrm>
            <a:off x="4797778" y="962377"/>
            <a:ext cx="4222044" cy="58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76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FA8CD9-18D1-4DC2-93D0-C141B2E6A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6" t="7778" r="9136" b="7086"/>
          <a:stretch/>
        </p:blipFill>
        <p:spPr>
          <a:xfrm>
            <a:off x="459478" y="1075266"/>
            <a:ext cx="8225043" cy="557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75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E8A97BD-2132-469C-B52C-DD3278145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 августе 2018 года были внесены изменения в Федеральный закон «Об образовании в РФ», в котором статус родного языка был установлен и для русского языка. </a:t>
            </a:r>
          </a:p>
          <a:p>
            <a:r>
              <a:rPr lang="ru-RU" dirty="0"/>
              <a:t>В соответствии с этим законом и федеральными государственными образовательными стандартами (ФГОС) родной язык (русский), как и родная литература (русская), как и другие языки и литературы народов России, стали обязательными для изучения в  школе.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ABA88C4-2882-48B0-8716-798909857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7"/>
            <a:ext cx="7886700" cy="1009651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993300"/>
                </a:solidFill>
              </a:rPr>
              <a:t>Предыстория</a:t>
            </a:r>
          </a:p>
        </p:txBody>
      </p:sp>
    </p:spTree>
    <p:extLst>
      <p:ext uri="{BB962C8B-B14F-4D97-AF65-F5344CB8AC3E}">
        <p14:creationId xmlns:p14="http://schemas.microsoft.com/office/powerpoint/2010/main" val="2038740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7E97F-2BBD-4EF9-9264-91B44ECA6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39" y="667281"/>
            <a:ext cx="8210550" cy="175718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993300"/>
                </a:solidFill>
              </a:rPr>
              <a:t>Изготовление карточек «Чередование гласных в корнях слов»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EC2B1F-D6DF-44CE-8C2B-7F0A3AC2C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480" y="2424466"/>
            <a:ext cx="8425039" cy="4351338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ru-RU" i="1" dirty="0"/>
              <a:t>Выпишите предложения, в которых есть слово  с чередованием в корнях.</a:t>
            </a:r>
          </a:p>
          <a:p>
            <a:r>
              <a:rPr lang="ru-RU" dirty="0"/>
              <a:t>Век верёвкой мерян.</a:t>
            </a:r>
          </a:p>
          <a:p>
            <a:pPr lvl="0"/>
            <a:r>
              <a:rPr lang="ru-RU" dirty="0"/>
              <a:t>Один </a:t>
            </a:r>
            <a:r>
              <a:rPr lang="ru-RU" dirty="0" err="1"/>
              <a:t>задириха</a:t>
            </a:r>
            <a:r>
              <a:rPr lang="ru-RU" dirty="0"/>
              <a:t>, а другой </a:t>
            </a:r>
            <a:r>
              <a:rPr lang="ru-RU" dirty="0" err="1"/>
              <a:t>неуступиха</a:t>
            </a:r>
            <a:r>
              <a:rPr lang="ru-RU" dirty="0"/>
              <a:t>.</a:t>
            </a:r>
          </a:p>
          <a:p>
            <a:pPr lvl="0"/>
            <a:r>
              <a:rPr lang="ru-RU" dirty="0"/>
              <a:t>Трижды человек чуден бывает: когда родится, женится и умирает.</a:t>
            </a:r>
          </a:p>
          <a:p>
            <a:pPr lvl="0"/>
            <a:r>
              <a:rPr lang="ru-RU" dirty="0" err="1"/>
              <a:t>Пожито</a:t>
            </a:r>
            <a:r>
              <a:rPr lang="ru-RU" dirty="0"/>
              <a:t>, попито, пора и честь знать. </a:t>
            </a:r>
          </a:p>
          <a:p>
            <a:pPr lvl="0"/>
            <a:r>
              <a:rPr lang="ru-RU" dirty="0"/>
              <a:t>Ласточка день начинает, а соловей кончает. </a:t>
            </a:r>
          </a:p>
          <a:p>
            <a:pPr lvl="0"/>
            <a:r>
              <a:rPr lang="ru-RU" dirty="0"/>
              <a:t>И из семечка дерево вырастает. </a:t>
            </a:r>
          </a:p>
          <a:p>
            <a:pPr lvl="0"/>
            <a:r>
              <a:rPr lang="ru-RU" dirty="0"/>
              <a:t>Черное, сколько не стирай, не станет белым.</a:t>
            </a:r>
          </a:p>
          <a:p>
            <a:pPr lvl="0"/>
            <a:r>
              <a:rPr lang="ru-RU" dirty="0"/>
              <a:t>На воре и шапка горит.</a:t>
            </a:r>
          </a:p>
          <a:p>
            <a:pPr lvl="0"/>
            <a:r>
              <a:rPr lang="ru-RU" dirty="0"/>
              <a:t>Одни плачут, а другие скачут.</a:t>
            </a:r>
          </a:p>
          <a:p>
            <a:pPr lvl="0"/>
            <a:r>
              <a:rPr lang="ru-RU" dirty="0"/>
              <a:t>Сто раз отмерь, один отрежь.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43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6C868-9B22-459B-A383-B196F6AFF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7592"/>
            <a:ext cx="78867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993300"/>
                </a:solidFill>
              </a:rPr>
              <a:t>Морфемное  лото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A5E67A-39D2-459A-A546-5392D499E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7606"/>
            <a:ext cx="4451350" cy="4351338"/>
          </a:xfrm>
        </p:spPr>
        <p:txBody>
          <a:bodyPr/>
          <a:lstStyle/>
          <a:p>
            <a:r>
              <a:rPr lang="ru-RU" dirty="0"/>
              <a:t>Изготовление карточек, игрового поля, подбор слов, проверка их морфемного и словообразовательного разборов по словарю – все это самостоятельная деятельность учащихся, направленная на повышение качества обученности.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1FDB40-619C-4329-A3F3-D6A5D4821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52" t="12519" r="30370" b="9457"/>
          <a:stretch/>
        </p:blipFill>
        <p:spPr>
          <a:xfrm>
            <a:off x="5309304" y="1759832"/>
            <a:ext cx="3454401" cy="44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02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509D30-B2CB-453C-881E-84DB1F76A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867" t="9848" r="27137" b="5316"/>
          <a:stretch/>
        </p:blipFill>
        <p:spPr>
          <a:xfrm>
            <a:off x="4466238" y="1663523"/>
            <a:ext cx="4049112" cy="51121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C7CFC9-7BF5-41EC-8DC9-489D9FA01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32" t="9754" r="32593" b="5308"/>
          <a:stretch/>
        </p:blipFill>
        <p:spPr>
          <a:xfrm>
            <a:off x="857954" y="1663523"/>
            <a:ext cx="2923823" cy="4854223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E65CED2-DEE1-4E12-A362-57F6CD3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0062"/>
            <a:ext cx="78867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993300"/>
                </a:solidFill>
              </a:rPr>
              <a:t>Выставка ошибок </a:t>
            </a:r>
          </a:p>
        </p:txBody>
      </p:sp>
    </p:spTree>
    <p:extLst>
      <p:ext uri="{BB962C8B-B14F-4D97-AF65-F5344CB8AC3E}">
        <p14:creationId xmlns:p14="http://schemas.microsoft.com/office/powerpoint/2010/main" val="1555300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F87AFFD-57D5-4107-83EE-C842CF345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758" t="8634" r="31839" b="5493"/>
          <a:stretch/>
        </p:blipFill>
        <p:spPr>
          <a:xfrm>
            <a:off x="6107289" y="1717673"/>
            <a:ext cx="2895692" cy="46527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AB2DE3-BFE2-4B62-AD41-EAEAE4671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73" t="9358" r="32839" b="7087"/>
          <a:stretch/>
        </p:blipFill>
        <p:spPr>
          <a:xfrm>
            <a:off x="327378" y="1717673"/>
            <a:ext cx="2833512" cy="47752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859875-D073-40F7-8C53-9917A46F91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30" t="13704" r="36173" b="6494"/>
          <a:stretch/>
        </p:blipFill>
        <p:spPr>
          <a:xfrm>
            <a:off x="3527777" y="1763710"/>
            <a:ext cx="2212624" cy="456071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DF8559A-F65F-4A1F-9ACF-3DB21099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40" y="533578"/>
            <a:ext cx="78867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993300"/>
                </a:solidFill>
              </a:rPr>
              <a:t>Выставка ошибок </a:t>
            </a:r>
          </a:p>
        </p:txBody>
      </p:sp>
    </p:spTree>
    <p:extLst>
      <p:ext uri="{BB962C8B-B14F-4D97-AF65-F5344CB8AC3E}">
        <p14:creationId xmlns:p14="http://schemas.microsoft.com/office/powerpoint/2010/main" val="544993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3EDC12-3BCD-4A27-9DBE-6B3DA905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0062"/>
            <a:ext cx="78867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993300"/>
                </a:solidFill>
              </a:rPr>
              <a:t>Выставка ошибок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A6858BB-6CB1-4F20-ADD5-5AB879E97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99" t="9153" r="31516" b="3935"/>
          <a:stretch/>
        </p:blipFill>
        <p:spPr>
          <a:xfrm>
            <a:off x="3094567" y="2073803"/>
            <a:ext cx="2449687" cy="37817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0366F1-5723-4040-8E28-C25D6979CD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15" t="9950" r="34815" b="6295"/>
          <a:stretch/>
        </p:blipFill>
        <p:spPr>
          <a:xfrm>
            <a:off x="126999" y="1571449"/>
            <a:ext cx="2777067" cy="47864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7E07A6-FB6C-4CB2-A684-4BD6A3A3C3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08" t="12519" r="32346" b="5901"/>
          <a:stretch/>
        </p:blipFill>
        <p:spPr>
          <a:xfrm>
            <a:off x="5748162" y="1633536"/>
            <a:ext cx="2957689" cy="466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42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07D9EC-AA2D-491A-A558-7B768359E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93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993300"/>
                </a:solidFill>
              </a:rPr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166769-53F0-4D48-B47E-8DDDD927D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8799"/>
            <a:ext cx="8289572" cy="4921957"/>
          </a:xfrm>
        </p:spPr>
        <p:txBody>
          <a:bodyPr>
            <a:normAutofit/>
          </a:bodyPr>
          <a:lstStyle/>
          <a:p>
            <a:r>
              <a:rPr lang="ru-RU" dirty="0"/>
              <a:t>Многолетний опыт преподавания в школе убеждает в том, что наиболее эффективны те методы обучения, которые развивают у учащихся критическое или творческое  мышление путем самостоятельного поиска</a:t>
            </a:r>
            <a:r>
              <a:rPr lang="en-US" dirty="0"/>
              <a:t> </a:t>
            </a:r>
            <a:r>
              <a:rPr lang="ru-RU" dirty="0"/>
              <a:t>и освоения ими знаний.</a:t>
            </a:r>
          </a:p>
          <a:p>
            <a:r>
              <a:rPr lang="ru-RU" dirty="0"/>
              <a:t>Познавательная самостоятельность</a:t>
            </a:r>
            <a:r>
              <a:rPr lang="ru-RU" b="1" dirty="0"/>
              <a:t> </a:t>
            </a:r>
            <a:r>
              <a:rPr lang="ru-RU" dirty="0"/>
              <a:t>- это не просто метод работы, это  свойство личности, которое включает в себя способность индивидуума к овладению </a:t>
            </a:r>
            <a:r>
              <a:rPr lang="ru-RU" dirty="0" err="1"/>
              <a:t>общеучебными</a:t>
            </a:r>
            <a:r>
              <a:rPr lang="ru-RU" dirty="0"/>
              <a:t> и специальными знаниями, умениями и навыками, а также их применение без посторонней помощи при решении новых познавательных задач.</a:t>
            </a:r>
          </a:p>
        </p:txBody>
      </p:sp>
    </p:spTree>
    <p:extLst>
      <p:ext uri="{BB962C8B-B14F-4D97-AF65-F5344CB8AC3E}">
        <p14:creationId xmlns:p14="http://schemas.microsoft.com/office/powerpoint/2010/main" val="12196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2A45162-436D-47F3-9A23-3BA451BF6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68362"/>
            <a:ext cx="7772400" cy="2387600"/>
          </a:xfrm>
        </p:spPr>
        <p:txBody>
          <a:bodyPr/>
          <a:lstStyle/>
          <a:p>
            <a:r>
              <a:rPr lang="ru-RU" b="1" i="1" dirty="0">
                <a:solidFill>
                  <a:srgbClr val="993300"/>
                </a:solidFill>
              </a:rPr>
              <a:t>Спасибо за внимание!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0861DEC2-C259-42EE-8D66-E884FC1DE9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Эти и другие формы и методы работы на уроках русского языка можно посмотреть на сайте </a:t>
            </a:r>
          </a:p>
          <a:p>
            <a:r>
              <a:rPr lang="en-US" dirty="0">
                <a:hlinkClick r:id="rId2"/>
              </a:rPr>
              <a:t>https://vovk-krasnoznamensksh4.edumsko.ru</a:t>
            </a:r>
            <a:r>
              <a:rPr lang="ru-RU" dirty="0">
                <a:hlinkClick r:id="rId2"/>
              </a:rPr>
              <a:t>/</a:t>
            </a:r>
            <a:endParaRPr lang="ru-RU" dirty="0"/>
          </a:p>
          <a:p>
            <a:r>
              <a:rPr lang="ru-RU" dirty="0"/>
              <a:t>В инстаграме </a:t>
            </a:r>
            <a:r>
              <a:rPr lang="en-US" u="sng" dirty="0">
                <a:solidFill>
                  <a:srgbClr val="0070C0"/>
                </a:solidFill>
              </a:rPr>
              <a:t>vovksm_school4 </a:t>
            </a:r>
            <a:endParaRPr lang="ru-RU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7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A8592D2-9584-4F11-9CB7-D332B881F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603022"/>
            <a:ext cx="8308622" cy="5254978"/>
          </a:xfrm>
        </p:spPr>
        <p:txBody>
          <a:bodyPr>
            <a:normAutofit/>
          </a:bodyPr>
          <a:lstStyle/>
          <a:p>
            <a:r>
              <a:rPr lang="ru-RU" dirty="0"/>
              <a:t>Курс родного (русского) языка связан с основным курсом русского языка. </a:t>
            </a:r>
          </a:p>
          <a:p>
            <a:r>
              <a:rPr lang="ru-RU" dirty="0"/>
              <a:t>Но изучает он не как устроен язык (система языка, орфографические и пунктуационные правила), а многообразные связи русского языка с обществом, человеком, его развитие как часть  культуры, государства, цивилизации.</a:t>
            </a:r>
          </a:p>
          <a:p>
            <a:r>
              <a:rPr lang="ru-RU" dirty="0"/>
              <a:t>Главная идея курса — показать, что всё, что происходило и происходит  в культурно-историческом  и  социально-политическом аспектах нашей жизни, отражается в жизни языка.</a:t>
            </a: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79C9E8A-27A5-4E58-A042-4FD7E317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7"/>
            <a:ext cx="7886700" cy="1009651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993300"/>
                </a:solidFill>
              </a:rPr>
              <a:t>Предыстория</a:t>
            </a:r>
          </a:p>
        </p:txBody>
      </p:sp>
    </p:spTree>
    <p:extLst>
      <p:ext uri="{BB962C8B-B14F-4D97-AF65-F5344CB8AC3E}">
        <p14:creationId xmlns:p14="http://schemas.microsoft.com/office/powerpoint/2010/main" val="176327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5EFDCE-DBE3-4F42-95F1-3EEA87233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31171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993300"/>
                </a:solidFill>
              </a:rPr>
              <a:t>Признаки, характеризующие самостоятельную работу:</a:t>
            </a:r>
            <a:br>
              <a:rPr lang="ru-RU" b="1" i="1" dirty="0">
                <a:solidFill>
                  <a:srgbClr val="993300"/>
                </a:solidFill>
              </a:rPr>
            </a:br>
            <a:endParaRPr lang="ru-RU" b="1" i="1" dirty="0">
              <a:solidFill>
                <a:srgbClr val="9933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6A1EDE-CD06-45B8-B428-3B090A054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717" y="2164292"/>
            <a:ext cx="7886700" cy="4351338"/>
          </a:xfrm>
        </p:spPr>
        <p:txBody>
          <a:bodyPr>
            <a:normAutofit/>
          </a:bodyPr>
          <a:lstStyle/>
          <a:p>
            <a:r>
              <a:rPr lang="ru-RU" dirty="0"/>
              <a:t>наличие цели самостоятельной работы,</a:t>
            </a:r>
          </a:p>
          <a:p>
            <a:r>
              <a:rPr lang="ru-RU" dirty="0"/>
              <a:t>наличие конкретного задания,</a:t>
            </a:r>
          </a:p>
          <a:p>
            <a:r>
              <a:rPr lang="ru-RU" dirty="0"/>
              <a:t>четкое определение формы выражения результата самостоятельной работы,</a:t>
            </a:r>
          </a:p>
          <a:p>
            <a:r>
              <a:rPr lang="ru-RU" dirty="0"/>
              <a:t>определение формы проверки результата самостоятельной работы,</a:t>
            </a:r>
          </a:p>
          <a:p>
            <a:r>
              <a:rPr lang="ru-RU" dirty="0"/>
              <a:t>обязательность выполнения работы каждым учеником, получившим задание.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354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EF81B-8029-4FD9-97C7-F3C9EBF9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782815"/>
            <a:ext cx="78867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993300"/>
                </a:solidFill>
              </a:rPr>
              <a:t>Устаревшие слова </a:t>
            </a:r>
            <a:br>
              <a:rPr lang="ru-RU" b="1" i="1" dirty="0">
                <a:solidFill>
                  <a:srgbClr val="993300"/>
                </a:solidFill>
              </a:rPr>
            </a:br>
            <a:r>
              <a:rPr lang="ru-RU" b="1" i="1" dirty="0">
                <a:solidFill>
                  <a:srgbClr val="993300"/>
                </a:solidFill>
              </a:rPr>
              <a:t>«Лингвистическая ярмарка»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89D44E1-775C-491F-B28E-95B842C05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108377"/>
            <a:ext cx="5054013" cy="4563356"/>
          </a:xfrm>
        </p:spPr>
        <p:txBody>
          <a:bodyPr>
            <a:normAutofit fontScale="925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dirty="0">
                <a:latin typeface="Arial" panose="020B0604020202020204" pitchFamily="34" charset="0"/>
                <a:ea typeface="Times New Roman" panose="02020603050405020304" pitchFamily="18" charset="0"/>
              </a:rPr>
              <a:t>Цель игры – определить каждому мастеру его товар.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dirty="0">
                <a:latin typeface="Arial" panose="020B0604020202020204" pitchFamily="34" charset="0"/>
                <a:ea typeface="Times New Roman" panose="02020603050405020304" pitchFamily="18" charset="0"/>
              </a:rPr>
              <a:t>Если товар определен верно, то, перевернув листы с «товаром», увидим буквы, из которых и можно составить название профессии.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dirty="0">
                <a:latin typeface="Arial" panose="020B0604020202020204" pitchFamily="34" charset="0"/>
                <a:ea typeface="Times New Roman" panose="02020603050405020304" pitchFamily="18" charset="0"/>
              </a:rPr>
              <a:t>К примеру, туесок (С), ушат (Т), кадка (О), жбан (Л), подойник (Я), ступа (Р)</a:t>
            </a:r>
            <a:r>
              <a:rPr lang="en-US" altLang="ru-RU" dirty="0">
                <a:latin typeface="Arial" panose="020B0604020202020204" pitchFamily="34" charset="0"/>
                <a:ea typeface="Times New Roman" panose="02020603050405020304" pitchFamily="18" charset="0"/>
              </a:rPr>
              <a:t> -</a:t>
            </a:r>
            <a:r>
              <a:rPr lang="ru-RU" altLang="ru-RU" dirty="0">
                <a:latin typeface="Arial" panose="020B0604020202020204" pitchFamily="34" charset="0"/>
                <a:ea typeface="Times New Roman" panose="02020603050405020304" pitchFamily="18" charset="0"/>
              </a:rPr>
              <a:t> столяр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517AE2-DDA0-4A86-9B50-6F6E7F910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79" t="16272" r="26420" b="9062"/>
          <a:stretch/>
        </p:blipFill>
        <p:spPr>
          <a:xfrm>
            <a:off x="6114172" y="3951111"/>
            <a:ext cx="2829331" cy="22803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A6E4C8-6CAB-4A9C-AF6B-D3B0052FE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11" t="36895" r="33172" b="43630"/>
          <a:stretch/>
        </p:blipFill>
        <p:spPr>
          <a:xfrm>
            <a:off x="5664493" y="2108376"/>
            <a:ext cx="3297182" cy="156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7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BB7FF-CB40-4D5E-B90D-4EC24629E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404" y="685620"/>
            <a:ext cx="78867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993300"/>
                </a:solidFill>
              </a:rPr>
              <a:t>Профессионализмы в речи членов моей семьи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9CC7D8D-7816-40F9-A1BB-0B5EFDA1F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54" t="27573" r="21786" b="18983"/>
          <a:stretch/>
        </p:blipFill>
        <p:spPr>
          <a:xfrm>
            <a:off x="1020710" y="2011183"/>
            <a:ext cx="7396089" cy="467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909DCE-1D8F-4C64-B026-E9E879C11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8" t="23861" r="23333" b="16766"/>
          <a:stretch/>
        </p:blipFill>
        <p:spPr>
          <a:xfrm>
            <a:off x="1297832" y="2135361"/>
            <a:ext cx="6803743" cy="462844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40422A4-F19D-4657-A5B9-037EB5A07629}"/>
              </a:ext>
            </a:extLst>
          </p:cNvPr>
          <p:cNvSpPr txBox="1">
            <a:spLocks/>
          </p:cNvSpPr>
          <p:nvPr/>
        </p:nvSpPr>
        <p:spPr>
          <a:xfrm>
            <a:off x="756354" y="80979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rgbClr val="993300"/>
                </a:solidFill>
              </a:rPr>
              <a:t>Профессионализмы в речи членов моей семьи</a:t>
            </a:r>
          </a:p>
        </p:txBody>
      </p:sp>
    </p:spTree>
    <p:extLst>
      <p:ext uri="{BB962C8B-B14F-4D97-AF65-F5344CB8AC3E}">
        <p14:creationId xmlns:p14="http://schemas.microsoft.com/office/powerpoint/2010/main" val="2242979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8E98F9-CA07-43F1-99AE-31DFFEF8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27" y="755030"/>
            <a:ext cx="78867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993300"/>
                </a:solidFill>
              </a:rPr>
              <a:t>Паспортизация слов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AE1591-3170-403A-B4C6-9743E9820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20" t="19584" r="14815" b="4278"/>
          <a:stretch/>
        </p:blipFill>
        <p:spPr>
          <a:xfrm>
            <a:off x="1161938" y="1895651"/>
            <a:ext cx="6820124" cy="471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01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BEF874-06A2-4B1F-B9B5-6ED3DB02C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893" t="11748" r="30704" b="18663"/>
          <a:stretch/>
        </p:blipFill>
        <p:spPr>
          <a:xfrm>
            <a:off x="4676136" y="1690689"/>
            <a:ext cx="2325512" cy="35144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7C7594-254D-4087-A660-BE521BA7C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92" t="11729" r="30000" b="20016"/>
          <a:stretch/>
        </p:blipFill>
        <p:spPr>
          <a:xfrm>
            <a:off x="215499" y="1755068"/>
            <a:ext cx="2116686" cy="33787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8DC206-5DB5-4CFC-BC1A-63DF01B967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24" t="12323" r="30836" b="8269"/>
          <a:stretch/>
        </p:blipFill>
        <p:spPr>
          <a:xfrm>
            <a:off x="2369093" y="3177293"/>
            <a:ext cx="2325512" cy="3514495"/>
          </a:xfrm>
          <a:prstGeom prst="rect">
            <a:avLst/>
          </a:prstGeom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id="{A2BAB6D8-64CC-431D-A6A4-E869867809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27" t="11488" r="30199" b="6271"/>
          <a:stretch/>
        </p:blipFill>
        <p:spPr>
          <a:xfrm>
            <a:off x="7001648" y="974963"/>
            <a:ext cx="2135679" cy="29293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F3D3C9-55B2-4045-8E3D-19FF1A279D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432" t="7185" r="31605" b="22843"/>
          <a:stretch/>
        </p:blipFill>
        <p:spPr>
          <a:xfrm>
            <a:off x="7112000" y="3928655"/>
            <a:ext cx="2025327" cy="293153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6BEA6B7-E936-41D8-B288-E7A7155AA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9306" y="550854"/>
            <a:ext cx="78867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993300"/>
                </a:solidFill>
              </a:rPr>
              <a:t>Паспортизация слов</a:t>
            </a:r>
          </a:p>
        </p:txBody>
      </p:sp>
    </p:spTree>
    <p:extLst>
      <p:ext uri="{BB962C8B-B14F-4D97-AF65-F5344CB8AC3E}">
        <p14:creationId xmlns:p14="http://schemas.microsoft.com/office/powerpoint/2010/main" val="14684710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</TotalTime>
  <Words>668</Words>
  <Application>Microsoft Office PowerPoint</Application>
  <PresentationFormat>Экран (4:3)</PresentationFormat>
  <Paragraphs>60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Метод самостоятельной познавательной деятельности обучающихся на уроках родного (русского) языка</vt:lpstr>
      <vt:lpstr>Предыстория</vt:lpstr>
      <vt:lpstr>Предыстория</vt:lpstr>
      <vt:lpstr>Признаки, характеризующие самостоятельную работу: </vt:lpstr>
      <vt:lpstr>Устаревшие слова  «Лингвистическая ярмарка» </vt:lpstr>
      <vt:lpstr>Профессионализмы в речи членов моей семьи</vt:lpstr>
      <vt:lpstr>Презентация PowerPoint</vt:lpstr>
      <vt:lpstr>Паспортизация слов</vt:lpstr>
      <vt:lpstr>Паспортизация слов</vt:lpstr>
      <vt:lpstr>Фразеология</vt:lpstr>
      <vt:lpstr>Формы самостоятельной работы по теме «Фразеология»</vt:lpstr>
      <vt:lpstr>Игра «Собери человечка из фразеологизмов»</vt:lpstr>
      <vt:lpstr>Переход из прилагательных в существительные </vt:lpstr>
      <vt:lpstr>Презентация PowerPoint</vt:lpstr>
      <vt:lpstr>Переход из прилагательных в существительные </vt:lpstr>
      <vt:lpstr>Презентация PowerPoint</vt:lpstr>
      <vt:lpstr>Презентация PowerPoint</vt:lpstr>
      <vt:lpstr>Презентация PowerPoint</vt:lpstr>
      <vt:lpstr>Презентация PowerPoint</vt:lpstr>
      <vt:lpstr>Изготовление карточек «Чередование гласных в корнях слов»</vt:lpstr>
      <vt:lpstr>Морфемное  лото</vt:lpstr>
      <vt:lpstr>Выставка ошибок </vt:lpstr>
      <vt:lpstr>Выставка ошибок </vt:lpstr>
      <vt:lpstr>Выставка ошибок </vt:lpstr>
      <vt:lpstr>Выводы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21</cp:revision>
  <dcterms:created xsi:type="dcterms:W3CDTF">2021-10-30T08:20:53Z</dcterms:created>
  <dcterms:modified xsi:type="dcterms:W3CDTF">2021-11-06T12:00:02Z</dcterms:modified>
</cp:coreProperties>
</file>